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59" r:id="rId6"/>
    <p:sldId id="261" r:id="rId7"/>
    <p:sldId id="263" r:id="rId8"/>
    <p:sldId id="264" r:id="rId9"/>
    <p:sldId id="265" r:id="rId10"/>
    <p:sldId id="266" r:id="rId11"/>
    <p:sldId id="262" r:id="rId12"/>
    <p:sldId id="267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88"/>
    <p:restoredTop sz="94651"/>
  </p:normalViewPr>
  <p:slideViewPr>
    <p:cSldViewPr snapToGrid="0" snapToObjects="1">
      <p:cViewPr varScale="1">
        <p:scale>
          <a:sx n="80" d="100"/>
          <a:sy n="80" d="100"/>
        </p:scale>
        <p:origin x="14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59207E-D19A-AF42-BC47-C5ADCD730678}" type="datetimeFigureOut">
              <a:rPr kumimoji="1" lang="ko-KR" altLang="en-US" smtClean="0"/>
              <a:t>2018. 9. 16.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BD67A3-E423-6E47-9CAA-617718DA748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52572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MIT </a:t>
            </a:r>
            <a:r>
              <a:rPr kumimoji="1" lang="ko-KR" altLang="en-US" dirty="0"/>
              <a:t>기계공학과 교수 </a:t>
            </a:r>
            <a:r>
              <a:rPr kumimoji="1" lang="ko-KR" altLang="en-US" dirty="0" err="1"/>
              <a:t>세스</a:t>
            </a:r>
            <a:r>
              <a:rPr kumimoji="1" lang="ko-KR" altLang="en-US" dirty="0"/>
              <a:t> 로이드는</a:t>
            </a:r>
            <a:r>
              <a:rPr kumimoji="1" lang="en-US" altLang="ko-KR" dirty="0"/>
              <a:t>”Computation capacity of the universe” f</a:t>
            </a:r>
            <a:r>
              <a:rPr kumimoji="1" lang="ko-KR" altLang="en-US" dirty="0"/>
              <a:t> 영화 매트릭스 철학적 의미 </a:t>
            </a:r>
            <a:r>
              <a:rPr kumimoji="1" lang="en-US" altLang="ko-KR" dirty="0"/>
              <a:t>https://</a:t>
            </a:r>
            <a:r>
              <a:rPr kumimoji="1" lang="en-US" altLang="ko-KR" dirty="0" err="1"/>
              <a:t>www.youtube.com</a:t>
            </a:r>
            <a:r>
              <a:rPr kumimoji="1" lang="en-US" altLang="ko-KR" dirty="0"/>
              <a:t>/</a:t>
            </a:r>
            <a:r>
              <a:rPr kumimoji="1" lang="en-US" altLang="ko-KR" dirty="0" err="1"/>
              <a:t>watch?v</a:t>
            </a:r>
            <a:r>
              <a:rPr kumimoji="1" lang="en-US" altLang="ko-KR" dirty="0"/>
              <a:t>=9aMOdoPxVsc</a:t>
            </a:r>
            <a:r>
              <a:rPr kumimoji="1"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BD67A3-E423-6E47-9CAA-617718DA7483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16017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405D69-16BA-3342-8A37-F0B88641A1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5772663-5298-C44B-A379-3F5EE27B3D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9FD131-3932-4942-8012-0B333CCA5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E0174-61C3-C248-A20A-65EE87AB2A77}" type="datetimeFigureOut">
              <a:rPr kumimoji="1" lang="ko-KR" altLang="en-US" smtClean="0"/>
              <a:t>2018. 9. 16.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B7308E-7378-D145-AFA5-0F037E880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A7ED37-48E9-4446-9F21-4ABC8FCEE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363B8-C23F-154B-9F25-E8207BED08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52286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A611A2-3C7B-4845-AD04-CD52ABEAD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DBD3CB2-F6B8-4D40-9BCE-CA974CF594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F16035-7D4A-DB4E-8332-C53DAA922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E0174-61C3-C248-A20A-65EE87AB2A77}" type="datetimeFigureOut">
              <a:rPr kumimoji="1" lang="ko-KR" altLang="en-US" smtClean="0"/>
              <a:t>2018. 9. 16.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DF088-1AA4-B147-B624-1DE323B47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0F757F-E6D0-B447-A046-E09AB44AA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363B8-C23F-154B-9F25-E8207BED08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86372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9B1CC29-E9E3-7D47-9CE9-C0F852EFFE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4EBD59A-0168-8E43-8A35-36EAD554D8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6BCFB0-2F4D-6049-A9D5-ABC32B1F0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E0174-61C3-C248-A20A-65EE87AB2A77}" type="datetimeFigureOut">
              <a:rPr kumimoji="1" lang="ko-KR" altLang="en-US" smtClean="0"/>
              <a:t>2018. 9. 16.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626D54-5507-8045-AE0C-9324BE146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3ECF9D-7F13-664B-93BC-07503576B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363B8-C23F-154B-9F25-E8207BED08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66315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C90B7E-15BA-F14A-A13D-EF645E593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6DFB0B-55A7-3C4A-9333-B8A97CF5A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166600-1510-E14F-8648-E40D7476F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E0174-61C3-C248-A20A-65EE87AB2A77}" type="datetimeFigureOut">
              <a:rPr kumimoji="1" lang="ko-KR" altLang="en-US" smtClean="0"/>
              <a:t>2018. 9. 16.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E123C5-7E63-C246-9AA3-57BD502DB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D45314-3133-E94B-B2B3-ED25589D2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363B8-C23F-154B-9F25-E8207BED08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24451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7A0403-2A16-DA4C-979E-A965A9A9E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968C84-8075-874F-B4E9-5D62711D7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B5E754-23B7-3F40-9708-A66A8FCD9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E0174-61C3-C248-A20A-65EE87AB2A77}" type="datetimeFigureOut">
              <a:rPr kumimoji="1" lang="ko-KR" altLang="en-US" smtClean="0"/>
              <a:t>2018. 9. 16.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729C73-9FC9-9145-A604-001CCF037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AB73F0-3A00-E54D-8C11-A1F197453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363B8-C23F-154B-9F25-E8207BED08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22760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2080D6-54DA-424A-AE73-19B8BD329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47A709-8B06-C44D-BB1E-BF32C8C919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9F49F04-52E7-404B-A9E3-2043F028B7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692032-B2CB-9143-92CB-A66430765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E0174-61C3-C248-A20A-65EE87AB2A77}" type="datetimeFigureOut">
              <a:rPr kumimoji="1" lang="ko-KR" altLang="en-US" smtClean="0"/>
              <a:t>2018. 9. 16.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F06BF8-6BF8-AF46-8F14-85BAD8EBF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61925E-FB5C-144C-A930-D5D4B6615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363B8-C23F-154B-9F25-E8207BED08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52506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D204CD-1903-5848-ABC7-1E7EEC449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0245A2-C4E1-6048-AB79-13E16C014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245EEA4-1099-7A47-9936-CFEDCF7ED0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BB39D6F-BFB1-2442-BEC6-E6EC0D0F15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E17C34A-46E7-254E-806D-56C319EF4E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A9B13DC-C459-854E-B272-456CAD32B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E0174-61C3-C248-A20A-65EE87AB2A77}" type="datetimeFigureOut">
              <a:rPr kumimoji="1" lang="ko-KR" altLang="en-US" smtClean="0"/>
              <a:t>2018. 9. 16.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F88B787-7DD4-3B47-BC29-F87BF0A92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F9F5250-E603-EC4C-A469-BF51B0F6C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363B8-C23F-154B-9F25-E8207BED08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61253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D49032-671B-B846-A196-1DC27CEE8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D22C643-86C8-C44E-8124-009B828C7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E0174-61C3-C248-A20A-65EE87AB2A77}" type="datetimeFigureOut">
              <a:rPr kumimoji="1" lang="ko-KR" altLang="en-US" smtClean="0"/>
              <a:t>2018. 9. 16.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5CDD62D-9A44-DA40-9E42-09F599316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046BFA1-7491-F74C-B01E-BCE46D31B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363B8-C23F-154B-9F25-E8207BED08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94566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89ADE59-C9EB-EE46-ACF4-19D7742F1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E0174-61C3-C248-A20A-65EE87AB2A77}" type="datetimeFigureOut">
              <a:rPr kumimoji="1" lang="ko-KR" altLang="en-US" smtClean="0"/>
              <a:t>2018. 9. 16.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A652EB9-04F0-714E-B107-3C454C9EF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2009204-7B77-C845-AD0B-B2F3FB97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363B8-C23F-154B-9F25-E8207BED08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7861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77AFDE-A240-FF4F-AAF2-B1CDA0F7E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7BB9E6-0358-6F4F-BD1E-D26ED735F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43E5A7-DDE9-5540-9C80-E6972DF58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CFF57F8-1EC3-0045-AC55-7D1DA4823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E0174-61C3-C248-A20A-65EE87AB2A77}" type="datetimeFigureOut">
              <a:rPr kumimoji="1" lang="ko-KR" altLang="en-US" smtClean="0"/>
              <a:t>2018. 9. 16.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F39AA8-2A00-2E4B-BB53-8A08C930A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B87800-C487-7744-BE46-86794C553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363B8-C23F-154B-9F25-E8207BED08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3093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180213-8585-D24B-BCBC-C4BE6EBF9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C90BE97-D53A-9D43-917E-F648D3BC29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942BD82-DE29-4F4C-8B06-F7565687C8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1ADFF0-40DC-D145-B7B7-E792191BA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E0174-61C3-C248-A20A-65EE87AB2A77}" type="datetimeFigureOut">
              <a:rPr kumimoji="1" lang="ko-KR" altLang="en-US" smtClean="0"/>
              <a:t>2018. 9. 16.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B813DCD-AE57-D647-A4DF-0373D46A7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0855666-C6BE-5044-A65B-92667E2D5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363B8-C23F-154B-9F25-E8207BED08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11195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4DE625F-2272-5F40-88F8-C81DD836C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623197-5070-0C43-BBBD-9002B44B6A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E0179-FA93-EE48-B459-BCDAB74B65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4E0174-61C3-C248-A20A-65EE87AB2A77}" type="datetimeFigureOut">
              <a:rPr kumimoji="1" lang="ko-KR" altLang="en-US" smtClean="0"/>
              <a:t>2018. 9. 16.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F16957-447A-A346-81FE-A9EB9E4B80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FA162F-36B5-EE4C-9909-EBBB2EA404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363B8-C23F-154B-9F25-E8207BED08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52482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git-tower.com/blog/developer-manifesto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LjPoxtWhao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ko.wikipedia.org/wiki/%EB%8B%A4%EB%B9%84%ED%8A%B8_%ED%9E%90%EB%B2%A0%EB%A5%B4%ED%8A%B8" TargetMode="External"/><Relationship Id="rId7" Type="http://schemas.openxmlformats.org/officeDocument/2006/relationships/image" Target="../media/image3.png"/><Relationship Id="rId2" Type="http://schemas.openxmlformats.org/officeDocument/2006/relationships/hyperlink" Target="https://ko.wikipedia.org/wiki/%EC%A1%B0%EC%A7%80_%EB%B6%8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ko.wikipedia.org/wiki/%ED%8C%80_%EB%B2%84%EB%84%88%EC%8A%A4%EB%A6%AC" TargetMode="External"/><Relationship Id="rId5" Type="http://schemas.openxmlformats.org/officeDocument/2006/relationships/hyperlink" Target="https://ko.wikipedia.org/wiki/%EB%8D%B0%EB%8B%88%EC%8A%A4_%EB%A6%AC%EC%B9%98" TargetMode="External"/><Relationship Id="rId4" Type="http://schemas.openxmlformats.org/officeDocument/2006/relationships/hyperlink" Target="https://ko.wikipedia.org/wiki/%EC%BF%A0%EB%A5%B4%ED%8A%B8_%EA%B4%B4%EB%8D%B8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Matrix movie still">
            <a:extLst>
              <a:ext uri="{FF2B5EF4-FFF2-40B4-BE49-F238E27FC236}">
                <a16:creationId xmlns:a16="http://schemas.microsoft.com/office/drawing/2014/main" id="{11195FD2-C4F7-D346-A249-51F61967298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065867" y="718313"/>
            <a:ext cx="8218085" cy="788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sz="2800" dirty="0"/>
              <a:t>컴퓨터 과학의 역사와 철학 그리고 </a:t>
            </a:r>
            <a:r>
              <a:rPr lang="ko-KR" altLang="en-US" sz="2800" dirty="0" err="1"/>
              <a:t>핵심원리들</a:t>
            </a:r>
            <a:endParaRPr lang="en-US" altLang="ko-KR" sz="2800" dirty="0"/>
          </a:p>
          <a:p>
            <a:endParaRPr lang="en-US" altLang="ko-KR" sz="2800" dirty="0"/>
          </a:p>
          <a:p>
            <a:endParaRPr lang="en-US" altLang="ko-KR" sz="2800" dirty="0"/>
          </a:p>
          <a:p>
            <a:pPr marL="285750" indent="-285750">
              <a:buFont typeface="Wingdings" pitchFamily="2" charset="2"/>
              <a:buChar char="ü"/>
            </a:pPr>
            <a:r>
              <a:rPr lang="ko-KR" altLang="en-US" dirty="0"/>
              <a:t>컴퓨터와 프로그래밍이 어떤 역사와 철학을 담고 있는지 생각하기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Wingdings" pitchFamily="2" charset="2"/>
              <a:buChar char="ü"/>
            </a:pPr>
            <a:r>
              <a:rPr lang="ko-KR" altLang="en-US" dirty="0"/>
              <a:t>컴퓨터 과학의 전체 그림을 그려보기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ko-KR" dirty="0"/>
              <a:t>WEB1 – HTML </a:t>
            </a:r>
            <a:r>
              <a:rPr lang="ko-KR" altLang="en-US" dirty="0"/>
              <a:t>복습</a:t>
            </a:r>
            <a:endParaRPr lang="en-US" altLang="ko-KR" dirty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ko-KR" dirty="0"/>
              <a:t>Git</a:t>
            </a:r>
            <a:r>
              <a:rPr lang="ko-KR" altLang="en-US" dirty="0"/>
              <a:t>의 탄생 </a:t>
            </a: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en-US" altLang="ko-KR" dirty="0" err="1"/>
              <a:t>Github</a:t>
            </a:r>
            <a:r>
              <a:rPr lang="ko-KR" altLang="en-US" dirty="0"/>
              <a:t> 가입</a:t>
            </a:r>
            <a:endParaRPr lang="en-US" altLang="ko-KR" dirty="0"/>
          </a:p>
          <a:p>
            <a:pPr marL="285750" indent="-285750">
              <a:buFont typeface="Wingdings" pitchFamily="2" charset="2"/>
              <a:buChar char="ü"/>
            </a:pPr>
            <a:r>
              <a:rPr lang="ko-KR" altLang="en-US" dirty="0"/>
              <a:t>표현하고 싶은 것 이야기 </a:t>
            </a:r>
            <a:r>
              <a:rPr lang="en-US" altLang="ko-KR" dirty="0"/>
              <a:t>-</a:t>
            </a:r>
            <a:r>
              <a:rPr lang="ko-KR" altLang="en-US" dirty="0"/>
              <a:t> 웹사이트 기획</a:t>
            </a:r>
            <a:endParaRPr lang="en-US" altLang="ko-KR" dirty="0"/>
          </a:p>
          <a:p>
            <a:pPr marL="285750" indent="-285750">
              <a:buFont typeface="Wingdings" pitchFamily="2" charset="2"/>
              <a:buChar char="ü"/>
            </a:pPr>
            <a:r>
              <a:rPr lang="ko-KR" altLang="en-US" dirty="0"/>
              <a:t>회고</a:t>
            </a:r>
            <a:r>
              <a:rPr lang="en-US" altLang="ko-KR" dirty="0"/>
              <a:t>(like – learn – lack – do)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7272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90A623-EBEF-324B-8AF1-F4A2C7910722}"/>
              </a:ext>
            </a:extLst>
          </p:cNvPr>
          <p:cNvSpPr txBox="1"/>
          <p:nvPr/>
        </p:nvSpPr>
        <p:spPr>
          <a:xfrm>
            <a:off x="1255776" y="957072"/>
            <a:ext cx="2797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우리들의 약속 </a:t>
            </a:r>
            <a:r>
              <a:rPr kumimoji="1" lang="en-US" altLang="ko-KR" dirty="0"/>
              <a:t>(</a:t>
            </a:r>
            <a:r>
              <a:rPr kumimoji="1" lang="ko-KR" altLang="en-US" dirty="0"/>
              <a:t>프로토콜</a:t>
            </a:r>
            <a:r>
              <a:rPr kumimoji="1" lang="en-US" altLang="ko-KR" dirty="0"/>
              <a:t>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2C2ECB3-FD9B-C34D-A9F5-29A1815E9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2626" y="1910588"/>
            <a:ext cx="4381500" cy="39878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3934D1C7-198A-8E4C-86BA-60086244CFEF}"/>
              </a:ext>
            </a:extLst>
          </p:cNvPr>
          <p:cNvSpPr/>
          <p:nvPr/>
        </p:nvSpPr>
        <p:spPr>
          <a:xfrm>
            <a:off x="1359424" y="1541256"/>
            <a:ext cx="41330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err="1"/>
              <a:t>http</a:t>
            </a:r>
            <a:r>
              <a:rPr lang="ko-KR" altLang="en-US" dirty="0"/>
              <a:t>://</a:t>
            </a:r>
            <a:r>
              <a:rPr lang="ko-KR" altLang="en-US" dirty="0" err="1"/>
              <a:t>www.rfc-base.org</a:t>
            </a:r>
            <a:r>
              <a:rPr lang="ko-KR" altLang="en-US" dirty="0"/>
              <a:t>/rfc-2616.html</a:t>
            </a:r>
          </a:p>
        </p:txBody>
      </p:sp>
    </p:spTree>
    <p:extLst>
      <p:ext uri="{BB962C8B-B14F-4D97-AF65-F5344CB8AC3E}">
        <p14:creationId xmlns:p14="http://schemas.microsoft.com/office/powerpoint/2010/main" val="1364190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A1A57F-B7B5-E647-8F7C-2250791BAA82}"/>
              </a:ext>
            </a:extLst>
          </p:cNvPr>
          <p:cNvSpPr txBox="1"/>
          <p:nvPr/>
        </p:nvSpPr>
        <p:spPr>
          <a:xfrm>
            <a:off x="1536192" y="841248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프로그래머 선언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4C6EEC5-63F8-2B48-BC53-2359ED204FDE}"/>
              </a:ext>
            </a:extLst>
          </p:cNvPr>
          <p:cNvSpPr/>
          <p:nvPr/>
        </p:nvSpPr>
        <p:spPr>
          <a:xfrm>
            <a:off x="1536192" y="1552637"/>
            <a:ext cx="58095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err="1">
                <a:hlinkClick r:id="rId2"/>
              </a:rPr>
              <a:t>https</a:t>
            </a:r>
            <a:r>
              <a:rPr lang="ko-KR" altLang="en-US" dirty="0">
                <a:hlinkClick r:id="rId2"/>
              </a:rPr>
              <a:t>://</a:t>
            </a:r>
            <a:r>
              <a:rPr lang="ko-KR" altLang="en-US" dirty="0" err="1">
                <a:hlinkClick r:id="rId2"/>
              </a:rPr>
              <a:t>www.git-tower.com</a:t>
            </a:r>
            <a:r>
              <a:rPr lang="ko-KR" altLang="en-US" dirty="0">
                <a:hlinkClick r:id="rId2"/>
              </a:rPr>
              <a:t>/</a:t>
            </a:r>
            <a:r>
              <a:rPr lang="ko-KR" altLang="en-US" dirty="0" err="1">
                <a:hlinkClick r:id="rId2"/>
              </a:rPr>
              <a:t>blog</a:t>
            </a:r>
            <a:r>
              <a:rPr lang="ko-KR" altLang="en-US" dirty="0">
                <a:hlinkClick r:id="rId2"/>
              </a:rPr>
              <a:t>/</a:t>
            </a:r>
            <a:r>
              <a:rPr lang="ko-KR" altLang="en-US" dirty="0" err="1">
                <a:hlinkClick r:id="rId2"/>
              </a:rPr>
              <a:t>developer-manifesto</a:t>
            </a:r>
            <a:r>
              <a:rPr lang="ko-KR" altLang="en-US" dirty="0">
                <a:hlinkClick r:id="rId2"/>
              </a:rPr>
              <a:t>/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750E12F-C4B3-EF45-9B16-F50B8DADB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8460" y="966216"/>
            <a:ext cx="3327400" cy="48768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4460DA-855B-A94C-B198-CFCB825EF99B}"/>
              </a:ext>
            </a:extLst>
          </p:cNvPr>
          <p:cNvSpPr txBox="1"/>
          <p:nvPr/>
        </p:nvSpPr>
        <p:spPr>
          <a:xfrm>
            <a:off x="1794294" y="2441275"/>
            <a:ext cx="270779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코딩은 예술이다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 err="1"/>
              <a:t>다른것으로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부터</a:t>
            </a:r>
            <a:r>
              <a:rPr kumimoji="1" lang="ko-KR" altLang="en-US" dirty="0"/>
              <a:t> 배운다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도우면서 배운다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연습할 시간을 두어라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완벽하지 마라</a:t>
            </a:r>
            <a:r>
              <a:rPr kumimoji="1" lang="en-US" altLang="ko-KR" dirty="0"/>
              <a:t>….</a:t>
            </a:r>
          </a:p>
          <a:p>
            <a:r>
              <a:rPr kumimoji="1" lang="ko-KR" altLang="en-US" dirty="0" err="1"/>
              <a:t>간단함에</a:t>
            </a:r>
            <a:r>
              <a:rPr kumimoji="1" lang="ko-KR" altLang="en-US" dirty="0"/>
              <a:t> 주목하라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9619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A1A57F-B7B5-E647-8F7C-2250791BAA82}"/>
              </a:ext>
            </a:extLst>
          </p:cNvPr>
          <p:cNvSpPr txBox="1"/>
          <p:nvPr/>
        </p:nvSpPr>
        <p:spPr>
          <a:xfrm>
            <a:off x="1536192" y="841248"/>
            <a:ext cx="2113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오픈소스의 얼굴들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B7A6FC9-B89E-BD4D-BC1E-1918F5DCDE49}"/>
              </a:ext>
            </a:extLst>
          </p:cNvPr>
          <p:cNvSpPr/>
          <p:nvPr/>
        </p:nvSpPr>
        <p:spPr>
          <a:xfrm>
            <a:off x="1536192" y="1543550"/>
            <a:ext cx="33893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err="1"/>
              <a:t>http</a:t>
            </a:r>
            <a:r>
              <a:rPr lang="ko-KR" altLang="en-US" dirty="0"/>
              <a:t>://</a:t>
            </a:r>
            <a:r>
              <a:rPr lang="ko-KR" altLang="en-US" dirty="0" err="1"/>
              <a:t>facesofopensource.com</a:t>
            </a:r>
            <a:r>
              <a:rPr lang="ko-KR" altLang="en-US" dirty="0"/>
              <a:t>/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FD65353-DCB7-7845-8D6F-51FEE7D31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8362" y="2036064"/>
            <a:ext cx="5956387" cy="41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636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B4B7A93-D0E4-CA4C-9ABF-6B6A7354E50E}"/>
              </a:ext>
            </a:extLst>
          </p:cNvPr>
          <p:cNvSpPr txBox="1"/>
          <p:nvPr/>
        </p:nvSpPr>
        <p:spPr>
          <a:xfrm>
            <a:off x="429270" y="763925"/>
            <a:ext cx="632096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우리는 현실은 영화 </a:t>
            </a:r>
            <a:r>
              <a:rPr kumimoji="1" lang="ko-KR" altLang="en-US" dirty="0" err="1"/>
              <a:t>메트릭스처럼</a:t>
            </a:r>
            <a:r>
              <a:rPr kumimoji="1" lang="ko-KR" altLang="en-US" dirty="0"/>
              <a:t> 가상 </a:t>
            </a:r>
            <a:r>
              <a:rPr kumimoji="1" lang="ko-KR" altLang="en-US" dirty="0" err="1"/>
              <a:t>현실일지도</a:t>
            </a:r>
            <a:r>
              <a:rPr kumimoji="1" lang="ko-KR" altLang="en-US" dirty="0"/>
              <a:t> 모른다</a:t>
            </a:r>
            <a:r>
              <a:rPr kumimoji="1" lang="en-US" altLang="ko-KR" dirty="0"/>
              <a:t>?</a:t>
            </a:r>
          </a:p>
          <a:p>
            <a:endParaRPr kumimoji="1" lang="en-US" altLang="ko-KR" dirty="0"/>
          </a:p>
          <a:p>
            <a:r>
              <a:rPr kumimoji="1" lang="ko-KR" altLang="en-US" dirty="0" err="1">
                <a:solidFill>
                  <a:srgbClr val="C00000"/>
                </a:solidFill>
              </a:rPr>
              <a:t>빨간약</a:t>
            </a:r>
            <a:r>
              <a:rPr kumimoji="1" lang="ko-KR" altLang="en-US" dirty="0"/>
              <a:t> </a:t>
            </a:r>
            <a:r>
              <a:rPr kumimoji="1" lang="en-US" altLang="ko-KR" dirty="0"/>
              <a:t>/</a:t>
            </a:r>
            <a:r>
              <a:rPr kumimoji="1" lang="ko-KR" altLang="en-US" dirty="0"/>
              <a:t> </a:t>
            </a:r>
            <a:r>
              <a:rPr kumimoji="1" lang="ko-KR" altLang="en-US" dirty="0" err="1">
                <a:solidFill>
                  <a:srgbClr val="00B0F0"/>
                </a:solidFill>
              </a:rPr>
              <a:t>파란약</a:t>
            </a:r>
            <a:endParaRPr kumimoji="1" lang="en-US" altLang="ko-KR" dirty="0">
              <a:solidFill>
                <a:srgbClr val="00B0F0"/>
              </a:solidFill>
            </a:endParaRPr>
          </a:p>
          <a:p>
            <a:endParaRPr kumimoji="1" lang="en-US" altLang="ko-KR" dirty="0"/>
          </a:p>
          <a:p>
            <a:r>
              <a:rPr kumimoji="1" lang="en-US" altLang="ko-KR" dirty="0">
                <a:hlinkClick r:id="rId3"/>
              </a:rPr>
              <a:t>https://www.youtube.com/watch?v=RLjPoxtWhao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실제 보는 것을 생각해보기</a:t>
            </a:r>
            <a:r>
              <a:rPr kumimoji="1" lang="en-US" altLang="ko-KR" dirty="0"/>
              <a:t>…</a:t>
            </a:r>
          </a:p>
          <a:p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9204C9F-BB02-7C4B-839A-21543A05B4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1976" y="477980"/>
            <a:ext cx="2635345" cy="414248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77DC49F-A294-654F-8ADF-32B02FBA5577}"/>
              </a:ext>
            </a:extLst>
          </p:cNvPr>
          <p:cNvSpPr/>
          <p:nvPr/>
        </p:nvSpPr>
        <p:spPr>
          <a:xfrm>
            <a:off x="6370320" y="583684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b="1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Programming The Universe: 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A Quantum Computer Scientist Takes on the Cosmos</a:t>
            </a:r>
            <a:endParaRPr lang="en-US" altLang="ko-KR" b="1" i="0" dirty="0">
              <a:solidFill>
                <a:srgbClr val="333333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633B16-7CAB-694A-8E94-D70768FFE8B9}"/>
              </a:ext>
            </a:extLst>
          </p:cNvPr>
          <p:cNvSpPr txBox="1"/>
          <p:nvPr/>
        </p:nvSpPr>
        <p:spPr>
          <a:xfrm>
            <a:off x="109602" y="5222051"/>
            <a:ext cx="8505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원자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양자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=</a:t>
            </a:r>
            <a:r>
              <a:rPr kumimoji="1" lang="ko-KR" altLang="en-US" b="1" dirty="0"/>
              <a:t> 비트</a:t>
            </a:r>
            <a:r>
              <a:rPr kumimoji="1" lang="en-US" altLang="ko-KR" b="1" dirty="0"/>
              <a:t>10^21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=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모든컴퓨터</a:t>
            </a:r>
            <a:r>
              <a:rPr kumimoji="1" lang="ko-KR" altLang="en-US" b="1" dirty="0"/>
              <a:t> 비트 </a:t>
            </a:r>
            <a:r>
              <a:rPr kumimoji="1" lang="en-US" altLang="ko-KR" b="1" dirty="0"/>
              <a:t>&amp;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10^90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=</a:t>
            </a:r>
            <a:r>
              <a:rPr kumimoji="1" lang="ko-KR" altLang="en-US" b="1" dirty="0"/>
              <a:t> 우주의 모든 원자 개수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93A342-84F8-B04E-91C9-2EE3198E1295}"/>
              </a:ext>
            </a:extLst>
          </p:cNvPr>
          <p:cNvSpPr txBox="1"/>
          <p:nvPr/>
        </p:nvSpPr>
        <p:spPr>
          <a:xfrm>
            <a:off x="1111856" y="4189191"/>
            <a:ext cx="486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0</a:t>
            </a:r>
            <a:r>
              <a:rPr kumimoji="1" lang="ko-KR" altLang="en-US" dirty="0"/>
              <a:t> 과 </a:t>
            </a:r>
            <a:r>
              <a:rPr kumimoji="1" lang="en-US" altLang="ko-KR" dirty="0"/>
              <a:t>1</a:t>
            </a:r>
            <a:r>
              <a:rPr kumimoji="1" lang="ko-KR" altLang="en-US" dirty="0"/>
              <a:t> </a:t>
            </a:r>
            <a:r>
              <a:rPr kumimoji="1" lang="en-US" altLang="ko-KR" dirty="0"/>
              <a:t>=</a:t>
            </a:r>
            <a:r>
              <a:rPr kumimoji="1" lang="ko-KR" altLang="en-US" dirty="0"/>
              <a:t> 있다</a:t>
            </a:r>
            <a:r>
              <a:rPr kumimoji="1" lang="en-US" altLang="ko-KR" dirty="0"/>
              <a:t>…</a:t>
            </a:r>
            <a:r>
              <a:rPr kumimoji="1" lang="ko-KR" altLang="en-US" dirty="0"/>
              <a:t> 없다</a:t>
            </a:r>
            <a:r>
              <a:rPr kumimoji="1" lang="en-US" altLang="ko-KR" dirty="0"/>
              <a:t>…</a:t>
            </a:r>
            <a:r>
              <a:rPr kumimoji="1" lang="ko-KR" altLang="en-US" dirty="0"/>
              <a:t> </a:t>
            </a:r>
            <a:r>
              <a:rPr kumimoji="1" lang="en-US" altLang="ko-KR" dirty="0"/>
              <a:t>=</a:t>
            </a:r>
            <a:r>
              <a:rPr kumimoji="1" lang="ko-KR" altLang="en-US" dirty="0"/>
              <a:t> 비트 </a:t>
            </a:r>
            <a:r>
              <a:rPr kumimoji="1" lang="en-US" altLang="ko-KR" dirty="0"/>
              <a:t>=</a:t>
            </a:r>
            <a:r>
              <a:rPr kumimoji="1" lang="ko-KR" altLang="en-US" dirty="0"/>
              <a:t> </a:t>
            </a:r>
            <a:r>
              <a:rPr kumimoji="1" lang="en-US" altLang="ko-KR" dirty="0"/>
              <a:t>data = </a:t>
            </a:r>
            <a:r>
              <a:rPr kumimoji="1" lang="ko-KR" altLang="en-US" dirty="0"/>
              <a:t>정보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CB6362E-4A1A-FD49-B9BB-09DB8C3223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9876" y="477980"/>
            <a:ext cx="2709016" cy="4142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768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B4B7A93-D0E4-CA4C-9ABF-6B6A7354E50E}"/>
              </a:ext>
            </a:extLst>
          </p:cNvPr>
          <p:cNvSpPr txBox="1"/>
          <p:nvPr/>
        </p:nvSpPr>
        <p:spPr>
          <a:xfrm>
            <a:off x="339210" y="621563"/>
            <a:ext cx="104118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브라마타굽타</a:t>
            </a:r>
            <a:r>
              <a:rPr lang="en-US" altLang="ko-KR" dirty="0"/>
              <a:t>(0</a:t>
            </a:r>
            <a:r>
              <a:rPr lang="ko-KR" altLang="en-US" dirty="0"/>
              <a:t>의 발견</a:t>
            </a:r>
            <a:r>
              <a:rPr lang="en-US" altLang="ko-KR" dirty="0"/>
              <a:t>)</a:t>
            </a:r>
            <a:r>
              <a:rPr kumimoji="1" lang="en-US" altLang="ko-KR" dirty="0">
                <a:solidFill>
                  <a:srgbClr val="00B0F0"/>
                </a:solidFill>
              </a:rPr>
              <a:t> –</a:t>
            </a:r>
            <a:r>
              <a:rPr kumimoji="1" lang="ko-KR" altLang="en-US" dirty="0">
                <a:solidFill>
                  <a:srgbClr val="00B0F0"/>
                </a:solidFill>
              </a:rPr>
              <a:t> </a:t>
            </a:r>
            <a:r>
              <a:rPr kumimoji="1" lang="ko-KR" altLang="en-US" dirty="0" err="1">
                <a:solidFill>
                  <a:srgbClr val="00B0F0"/>
                </a:solidFill>
                <a:hlinkClick r:id="rId2"/>
              </a:rPr>
              <a:t>조지불</a:t>
            </a:r>
            <a:r>
              <a:rPr kumimoji="1" lang="en-US" altLang="ko-KR" dirty="0">
                <a:solidFill>
                  <a:srgbClr val="00B0F0"/>
                </a:solidFill>
                <a:hlinkClick r:id="rId2"/>
              </a:rPr>
              <a:t>(</a:t>
            </a:r>
            <a:r>
              <a:rPr kumimoji="1" lang="ko-KR" altLang="en-US" dirty="0">
                <a:solidFill>
                  <a:srgbClr val="00B0F0"/>
                </a:solidFill>
                <a:hlinkClick r:id="rId2"/>
              </a:rPr>
              <a:t>불 대수</a:t>
            </a:r>
            <a:r>
              <a:rPr kumimoji="1" lang="en-US" altLang="ko-KR" dirty="0">
                <a:solidFill>
                  <a:srgbClr val="00B0F0"/>
                </a:solidFill>
                <a:hlinkClick r:id="rId2"/>
              </a:rPr>
              <a:t>)</a:t>
            </a:r>
            <a:r>
              <a:rPr kumimoji="1" lang="ko-KR" altLang="en-US" dirty="0">
                <a:solidFill>
                  <a:srgbClr val="00B0F0"/>
                </a:solidFill>
                <a:hlinkClick r:id="rId2"/>
              </a:rPr>
              <a:t> </a:t>
            </a:r>
            <a:r>
              <a:rPr kumimoji="1" lang="en-US" altLang="ko-KR" dirty="0">
                <a:solidFill>
                  <a:srgbClr val="00B0F0"/>
                </a:solidFill>
              </a:rPr>
              <a:t>–</a:t>
            </a:r>
            <a:r>
              <a:rPr kumimoji="1" lang="ko-KR" altLang="en-US" dirty="0">
                <a:solidFill>
                  <a:srgbClr val="00B0F0"/>
                </a:solidFill>
              </a:rPr>
              <a:t> </a:t>
            </a:r>
            <a:r>
              <a:rPr kumimoji="1" lang="ko-KR" altLang="en-US" dirty="0" err="1">
                <a:solidFill>
                  <a:srgbClr val="00B0F0"/>
                </a:solidFill>
                <a:hlinkClick r:id="rId3"/>
              </a:rPr>
              <a:t>다비드힐베르트</a:t>
            </a:r>
            <a:r>
              <a:rPr kumimoji="1" lang="en-US" altLang="ko-KR" dirty="0">
                <a:solidFill>
                  <a:srgbClr val="00B0F0"/>
                </a:solidFill>
                <a:hlinkClick r:id="rId3"/>
              </a:rPr>
              <a:t>(</a:t>
            </a:r>
            <a:r>
              <a:rPr kumimoji="1" lang="ko-KR" altLang="en-US" dirty="0">
                <a:solidFill>
                  <a:srgbClr val="00B0F0"/>
                </a:solidFill>
                <a:hlinkClick r:id="rId3"/>
              </a:rPr>
              <a:t>임의 수학적 명제의 기계적 알고리즘</a:t>
            </a:r>
            <a:r>
              <a:rPr kumimoji="1" lang="en-US" altLang="ko-KR" dirty="0">
                <a:solidFill>
                  <a:srgbClr val="00B0F0"/>
                </a:solidFill>
                <a:hlinkClick r:id="rId3"/>
              </a:rPr>
              <a:t>)</a:t>
            </a:r>
            <a:r>
              <a:rPr kumimoji="1" lang="ko-KR" altLang="en-US" dirty="0">
                <a:solidFill>
                  <a:srgbClr val="00B0F0"/>
                </a:solidFill>
              </a:rPr>
              <a:t> </a:t>
            </a:r>
            <a:endParaRPr kumimoji="1" lang="en-US" altLang="ko-KR" dirty="0">
              <a:solidFill>
                <a:srgbClr val="00B0F0"/>
              </a:solidFill>
            </a:endParaRPr>
          </a:p>
          <a:p>
            <a:r>
              <a:rPr kumimoji="1" lang="en-US" altLang="ko-KR" dirty="0">
                <a:solidFill>
                  <a:srgbClr val="00B0F0"/>
                </a:solidFill>
              </a:rPr>
              <a:t>–</a:t>
            </a:r>
            <a:r>
              <a:rPr kumimoji="1" lang="ko-KR" altLang="en-US" dirty="0">
                <a:solidFill>
                  <a:srgbClr val="00B0F0"/>
                </a:solidFill>
              </a:rPr>
              <a:t> </a:t>
            </a:r>
            <a:r>
              <a:rPr lang="ko-KR" altLang="en-US" u="sng" dirty="0">
                <a:hlinkClick r:id="rId4" tooltip="쿠르트 괴델"/>
              </a:rPr>
              <a:t>쿠르트 괴델</a:t>
            </a:r>
            <a:r>
              <a:rPr lang="en-US" altLang="ko-KR" u="sng" dirty="0"/>
              <a:t>(</a:t>
            </a:r>
            <a:r>
              <a:rPr lang="ko-KR" altLang="en-US" u="sng" dirty="0"/>
              <a:t>불완전성의 원리</a:t>
            </a:r>
            <a:r>
              <a:rPr lang="en-US" altLang="ko-KR" u="sng" dirty="0"/>
              <a:t>)</a:t>
            </a:r>
            <a:r>
              <a:rPr kumimoji="1" lang="ko-KR" altLang="en-US" dirty="0">
                <a:solidFill>
                  <a:srgbClr val="00B0F0"/>
                </a:solidFill>
              </a:rPr>
              <a:t> </a:t>
            </a:r>
            <a:r>
              <a:rPr kumimoji="1" lang="en-US" altLang="ko-KR" dirty="0">
                <a:solidFill>
                  <a:srgbClr val="00B0F0"/>
                </a:solidFill>
              </a:rPr>
              <a:t>-</a:t>
            </a:r>
            <a:r>
              <a:rPr kumimoji="1" lang="ko-KR" altLang="en-US" dirty="0">
                <a:solidFill>
                  <a:srgbClr val="00B0F0"/>
                </a:solidFill>
              </a:rPr>
              <a:t>  </a:t>
            </a:r>
            <a:r>
              <a:rPr kumimoji="1" lang="ko-KR" altLang="en-US" dirty="0">
                <a:solidFill>
                  <a:srgbClr val="FF0000"/>
                </a:solidFill>
              </a:rPr>
              <a:t>앨런 튜닝</a:t>
            </a:r>
            <a:r>
              <a:rPr kumimoji="1" lang="en-US" altLang="ko-KR" dirty="0">
                <a:solidFill>
                  <a:srgbClr val="FF0000"/>
                </a:solidFill>
              </a:rPr>
              <a:t>(</a:t>
            </a:r>
            <a:r>
              <a:rPr kumimoji="1" lang="ko-KR" altLang="en-US" dirty="0" err="1">
                <a:solidFill>
                  <a:srgbClr val="FF0000"/>
                </a:solidFill>
              </a:rPr>
              <a:t>튜닝머신</a:t>
            </a:r>
            <a:r>
              <a:rPr kumimoji="1" lang="ko-KR" altLang="en-US" dirty="0">
                <a:solidFill>
                  <a:srgbClr val="FF0000"/>
                </a:solidFill>
              </a:rPr>
              <a:t> 인공지능</a:t>
            </a:r>
            <a:r>
              <a:rPr kumimoji="1" lang="en-US" altLang="ko-KR" dirty="0">
                <a:solidFill>
                  <a:srgbClr val="FF0000"/>
                </a:solidFill>
              </a:rPr>
              <a:t>)</a:t>
            </a:r>
            <a:r>
              <a:rPr kumimoji="1" lang="ko-KR" altLang="en-US" dirty="0">
                <a:solidFill>
                  <a:srgbClr val="FF0000"/>
                </a:solidFill>
              </a:rPr>
              <a:t> </a:t>
            </a:r>
            <a:r>
              <a:rPr kumimoji="1" lang="en-US" altLang="ko-KR" dirty="0">
                <a:solidFill>
                  <a:srgbClr val="00B0F0"/>
                </a:solidFill>
              </a:rPr>
              <a:t>–</a:t>
            </a:r>
            <a:r>
              <a:rPr kumimoji="1" lang="ko-KR" altLang="en-US" dirty="0">
                <a:solidFill>
                  <a:srgbClr val="00B0F0"/>
                </a:solidFill>
              </a:rPr>
              <a:t> </a:t>
            </a:r>
            <a:r>
              <a:rPr kumimoji="1" lang="ko-KR" altLang="en-US" dirty="0" err="1">
                <a:solidFill>
                  <a:srgbClr val="00B0F0"/>
                </a:solidFill>
              </a:rPr>
              <a:t>클러드새넌</a:t>
            </a:r>
            <a:r>
              <a:rPr kumimoji="1" lang="ko-KR" altLang="en-US" dirty="0">
                <a:solidFill>
                  <a:srgbClr val="00B0F0"/>
                </a:solidFill>
              </a:rPr>
              <a:t> </a:t>
            </a:r>
            <a:r>
              <a:rPr kumimoji="1" lang="en-US" altLang="ko-KR" dirty="0">
                <a:solidFill>
                  <a:srgbClr val="00B0F0"/>
                </a:solidFill>
              </a:rPr>
              <a:t>–</a:t>
            </a:r>
            <a:r>
              <a:rPr kumimoji="1" lang="ko-KR" altLang="en-US" dirty="0">
                <a:solidFill>
                  <a:srgbClr val="00B0F0"/>
                </a:solidFill>
              </a:rPr>
              <a:t> </a:t>
            </a:r>
            <a:r>
              <a:rPr kumimoji="1" lang="ko-KR" altLang="en-US" dirty="0" err="1">
                <a:solidFill>
                  <a:srgbClr val="00B0F0"/>
                </a:solidFill>
              </a:rPr>
              <a:t>폰노이만</a:t>
            </a:r>
            <a:r>
              <a:rPr kumimoji="1" lang="ko-KR" altLang="en-US" dirty="0">
                <a:solidFill>
                  <a:srgbClr val="00B0F0"/>
                </a:solidFill>
              </a:rPr>
              <a:t> </a:t>
            </a:r>
            <a:r>
              <a:rPr kumimoji="1" lang="en-US" altLang="ko-KR" dirty="0">
                <a:solidFill>
                  <a:srgbClr val="00B0F0"/>
                </a:solidFill>
              </a:rPr>
              <a:t>–</a:t>
            </a:r>
            <a:r>
              <a:rPr kumimoji="1" lang="ko-KR" altLang="en-US" dirty="0">
                <a:solidFill>
                  <a:srgbClr val="00B0F0"/>
                </a:solidFill>
              </a:rPr>
              <a:t> </a:t>
            </a:r>
            <a:endParaRPr kumimoji="1" lang="en-US" altLang="ko-KR" dirty="0">
              <a:solidFill>
                <a:srgbClr val="00B0F0"/>
              </a:solidFill>
            </a:endParaRPr>
          </a:p>
          <a:p>
            <a:r>
              <a:rPr kumimoji="1" lang="ko-KR" altLang="en-US" dirty="0" err="1">
                <a:solidFill>
                  <a:srgbClr val="00B0F0"/>
                </a:solidFill>
                <a:hlinkClick r:id="rId5"/>
              </a:rPr>
              <a:t>데이치</a:t>
            </a:r>
            <a:r>
              <a:rPr kumimoji="1" lang="ko-KR" altLang="en-US" dirty="0">
                <a:solidFill>
                  <a:srgbClr val="00B0F0"/>
                </a:solidFill>
                <a:hlinkClick r:id="rId5"/>
              </a:rPr>
              <a:t> 리치 </a:t>
            </a:r>
            <a:r>
              <a:rPr kumimoji="1" lang="en-US" altLang="ko-KR" dirty="0">
                <a:solidFill>
                  <a:srgbClr val="00B0F0"/>
                </a:solidFill>
              </a:rPr>
              <a:t>–</a:t>
            </a:r>
            <a:r>
              <a:rPr kumimoji="1" lang="ko-KR" altLang="en-US" dirty="0">
                <a:solidFill>
                  <a:srgbClr val="00B0F0"/>
                </a:solidFill>
              </a:rPr>
              <a:t> </a:t>
            </a:r>
            <a:r>
              <a:rPr kumimoji="1" lang="ko-KR" altLang="en-US" dirty="0" err="1">
                <a:solidFill>
                  <a:srgbClr val="00B0F0"/>
                </a:solidFill>
                <a:hlinkClick r:id="rId6"/>
              </a:rPr>
              <a:t>팀버너스리</a:t>
            </a:r>
            <a:r>
              <a:rPr kumimoji="1" lang="ko-KR" altLang="en-US" dirty="0">
                <a:solidFill>
                  <a:srgbClr val="00B0F0"/>
                </a:solidFill>
              </a:rPr>
              <a:t> </a:t>
            </a:r>
            <a:r>
              <a:rPr kumimoji="1" lang="en-US" altLang="ko-KR" dirty="0">
                <a:solidFill>
                  <a:srgbClr val="00B0F0"/>
                </a:solidFill>
              </a:rPr>
              <a:t>– </a:t>
            </a:r>
            <a:r>
              <a:rPr kumimoji="1" lang="ko-KR" altLang="en-US" dirty="0" err="1">
                <a:solidFill>
                  <a:srgbClr val="00B0F0"/>
                </a:solidFill>
              </a:rPr>
              <a:t>리처트스톨만</a:t>
            </a:r>
            <a:r>
              <a:rPr kumimoji="1" lang="ko-KR" altLang="en-US" dirty="0">
                <a:solidFill>
                  <a:srgbClr val="00B0F0"/>
                </a:solidFill>
              </a:rPr>
              <a:t> </a:t>
            </a:r>
            <a:r>
              <a:rPr kumimoji="1" lang="en-US" altLang="ko-KR" dirty="0">
                <a:solidFill>
                  <a:srgbClr val="00B0F0"/>
                </a:solidFill>
              </a:rPr>
              <a:t>–</a:t>
            </a:r>
            <a:r>
              <a:rPr kumimoji="1" lang="ko-KR" altLang="en-US" dirty="0">
                <a:solidFill>
                  <a:srgbClr val="00B0F0"/>
                </a:solidFill>
              </a:rPr>
              <a:t> </a:t>
            </a:r>
            <a:r>
              <a:rPr kumimoji="1" lang="ko-KR" altLang="en-US" dirty="0" err="1">
                <a:solidFill>
                  <a:srgbClr val="00B0F0"/>
                </a:solidFill>
              </a:rPr>
              <a:t>빌게이트</a:t>
            </a:r>
            <a:r>
              <a:rPr kumimoji="1" lang="ko-KR" altLang="en-US" dirty="0">
                <a:solidFill>
                  <a:srgbClr val="00B0F0"/>
                </a:solidFill>
              </a:rPr>
              <a:t> </a:t>
            </a:r>
            <a:r>
              <a:rPr kumimoji="1" lang="en-US" altLang="ko-KR" dirty="0">
                <a:solidFill>
                  <a:srgbClr val="00B0F0"/>
                </a:solidFill>
              </a:rPr>
              <a:t>-</a:t>
            </a:r>
            <a:r>
              <a:rPr kumimoji="1" lang="ko-KR" altLang="en-US" dirty="0">
                <a:solidFill>
                  <a:srgbClr val="00B0F0"/>
                </a:solidFill>
              </a:rPr>
              <a:t> </a:t>
            </a:r>
            <a:r>
              <a:rPr kumimoji="1" lang="ko-KR" altLang="en-US" dirty="0" err="1">
                <a:solidFill>
                  <a:srgbClr val="00B0F0"/>
                </a:solidFill>
              </a:rPr>
              <a:t>리눅스토발츠</a:t>
            </a:r>
            <a:r>
              <a:rPr kumimoji="1" lang="ko-KR" altLang="en-US" dirty="0">
                <a:solidFill>
                  <a:srgbClr val="00B0F0"/>
                </a:solidFill>
              </a:rPr>
              <a:t> </a:t>
            </a:r>
            <a:r>
              <a:rPr kumimoji="1" lang="en-US" altLang="ko-KR" dirty="0">
                <a:solidFill>
                  <a:srgbClr val="00B0F0"/>
                </a:solidFill>
              </a:rPr>
              <a:t>–</a:t>
            </a:r>
            <a:r>
              <a:rPr kumimoji="1" lang="ko-KR" altLang="en-US" dirty="0">
                <a:solidFill>
                  <a:srgbClr val="00B0F0"/>
                </a:solidFill>
              </a:rPr>
              <a:t> </a:t>
            </a:r>
            <a:r>
              <a:rPr kumimoji="1" lang="ko-KR" altLang="en-US" dirty="0" err="1">
                <a:solidFill>
                  <a:srgbClr val="00B0F0"/>
                </a:solidFill>
              </a:rPr>
              <a:t>래리페이지</a:t>
            </a:r>
            <a:r>
              <a:rPr kumimoji="1" lang="ko-KR" altLang="en-US" dirty="0">
                <a:solidFill>
                  <a:srgbClr val="00B0F0"/>
                </a:solidFill>
              </a:rPr>
              <a:t> </a:t>
            </a:r>
            <a:r>
              <a:rPr kumimoji="1" lang="en-US" altLang="ko-KR" dirty="0">
                <a:solidFill>
                  <a:srgbClr val="00B0F0"/>
                </a:solidFill>
              </a:rPr>
              <a:t> </a:t>
            </a:r>
            <a:r>
              <a:rPr kumimoji="1" lang="ko-KR" altLang="en-US" dirty="0">
                <a:solidFill>
                  <a:srgbClr val="00B0F0"/>
                </a:solidFill>
              </a:rPr>
              <a:t> </a:t>
            </a:r>
            <a:r>
              <a:rPr kumimoji="1" lang="ko-KR" altLang="en-US" dirty="0"/>
              <a:t>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413A83A-C917-2D47-9F99-66228A3095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45636" y="1887392"/>
            <a:ext cx="2936844" cy="399516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B90AD2-F870-6748-8D4C-0CD5D4D6D90B}"/>
              </a:ext>
            </a:extLst>
          </p:cNvPr>
          <p:cNvSpPr txBox="1"/>
          <p:nvPr/>
        </p:nvSpPr>
        <p:spPr>
          <a:xfrm>
            <a:off x="5238420" y="1887392"/>
            <a:ext cx="3223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기계적인 것을 정의해보세요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A694EA-EE09-584D-B43B-F1CC4F2457A2}"/>
              </a:ext>
            </a:extLst>
          </p:cNvPr>
          <p:cNvSpPr txBox="1"/>
          <p:nvPr/>
        </p:nvSpPr>
        <p:spPr>
          <a:xfrm>
            <a:off x="5238420" y="3700309"/>
            <a:ext cx="4854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컴퓨터는 다른 기계와 차이를 생각해 보세요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1960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D9AD495-7216-EC4C-A44A-58CAD087C7E6}"/>
              </a:ext>
            </a:extLst>
          </p:cNvPr>
          <p:cNvSpPr txBox="1"/>
          <p:nvPr/>
        </p:nvSpPr>
        <p:spPr>
          <a:xfrm>
            <a:off x="780288" y="518160"/>
            <a:ext cx="242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현대의 컴퓨터의 구성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DA0BB9-D0F2-6542-B8CD-4C009EF2AA3A}"/>
              </a:ext>
            </a:extLst>
          </p:cNvPr>
          <p:cNvSpPr txBox="1"/>
          <p:nvPr/>
        </p:nvSpPr>
        <p:spPr>
          <a:xfrm>
            <a:off x="4523232" y="2054352"/>
            <a:ext cx="3049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CPU – MEMORY – I/O </a:t>
            </a:r>
            <a:r>
              <a:rPr kumimoji="1" lang="ko-KR" altLang="en-US" dirty="0"/>
              <a:t>장치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552809-6634-5945-9706-415D0F3FCD41}"/>
              </a:ext>
            </a:extLst>
          </p:cNvPr>
          <p:cNvSpPr txBox="1"/>
          <p:nvPr/>
        </p:nvSpPr>
        <p:spPr>
          <a:xfrm>
            <a:off x="4314915" y="2885932"/>
            <a:ext cx="3592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소스코드</a:t>
            </a:r>
            <a:r>
              <a:rPr kumimoji="1" lang="en-US" altLang="ko-KR" dirty="0"/>
              <a:t> = </a:t>
            </a:r>
            <a:r>
              <a:rPr kumimoji="1" lang="ko-KR" altLang="en-US" dirty="0" err="1"/>
              <a:t>실행가능한</a:t>
            </a:r>
            <a:r>
              <a:rPr kumimoji="1" lang="ko-KR" altLang="en-US" dirty="0"/>
              <a:t> 프로그램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9245886-E2B4-114E-85B6-891AC98F68EF}"/>
              </a:ext>
            </a:extLst>
          </p:cNvPr>
          <p:cNvSpPr/>
          <p:nvPr/>
        </p:nvSpPr>
        <p:spPr>
          <a:xfrm>
            <a:off x="4431792" y="2712720"/>
            <a:ext cx="3358896" cy="7498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C134A19-EC6E-4446-97AE-9936F9BA2D9E}"/>
              </a:ext>
            </a:extLst>
          </p:cNvPr>
          <p:cNvSpPr/>
          <p:nvPr/>
        </p:nvSpPr>
        <p:spPr>
          <a:xfrm>
            <a:off x="829056" y="2706624"/>
            <a:ext cx="3358896" cy="7498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A12367-85F2-2E44-8330-78F071350CF8}"/>
              </a:ext>
            </a:extLst>
          </p:cNvPr>
          <p:cNvSpPr txBox="1"/>
          <p:nvPr/>
        </p:nvSpPr>
        <p:spPr>
          <a:xfrm>
            <a:off x="1456773" y="2891290"/>
            <a:ext cx="2103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CPU = </a:t>
            </a:r>
            <a:r>
              <a:rPr kumimoji="1" lang="ko-KR" altLang="en-US" dirty="0" err="1"/>
              <a:t>동작규칙표</a:t>
            </a:r>
            <a:endParaRPr kumimoji="1"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F3CF41F-91F2-7143-B4FD-F46303536DCE}"/>
              </a:ext>
            </a:extLst>
          </p:cNvPr>
          <p:cNvSpPr/>
          <p:nvPr/>
        </p:nvSpPr>
        <p:spPr>
          <a:xfrm>
            <a:off x="8032874" y="2712720"/>
            <a:ext cx="3789916" cy="75338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58E53E-E820-D74F-872F-42B8038BEFC4}"/>
              </a:ext>
            </a:extLst>
          </p:cNvPr>
          <p:cNvSpPr txBox="1"/>
          <p:nvPr/>
        </p:nvSpPr>
        <p:spPr>
          <a:xfrm>
            <a:off x="8095488" y="2875526"/>
            <a:ext cx="3727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I/O = </a:t>
            </a:r>
            <a:r>
              <a:rPr kumimoji="1" lang="ko-KR" altLang="en-US" dirty="0"/>
              <a:t>마우스</a:t>
            </a:r>
            <a:r>
              <a:rPr kumimoji="1" lang="en-US" altLang="ko-KR" dirty="0"/>
              <a:t>/</a:t>
            </a:r>
            <a:r>
              <a:rPr kumimoji="1" lang="ko-KR" altLang="en-US" dirty="0"/>
              <a:t>키보드</a:t>
            </a:r>
            <a:r>
              <a:rPr kumimoji="1" lang="en-US" altLang="ko-KR" dirty="0"/>
              <a:t>/</a:t>
            </a:r>
            <a:r>
              <a:rPr kumimoji="1" lang="ko-KR" altLang="en-US" dirty="0"/>
              <a:t> 모니터 등등</a:t>
            </a:r>
          </a:p>
        </p:txBody>
      </p:sp>
    </p:spTree>
    <p:extLst>
      <p:ext uri="{BB962C8B-B14F-4D97-AF65-F5344CB8AC3E}">
        <p14:creationId xmlns:p14="http://schemas.microsoft.com/office/powerpoint/2010/main" val="1379087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C206CA-547B-6A48-A416-3A46C9753BAB}"/>
              </a:ext>
            </a:extLst>
          </p:cNvPr>
          <p:cNvSpPr txBox="1"/>
          <p:nvPr/>
        </p:nvSpPr>
        <p:spPr>
          <a:xfrm>
            <a:off x="725424" y="19507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코드의 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02DEF5-E433-614B-BCCE-EC76B73DF087}"/>
              </a:ext>
            </a:extLst>
          </p:cNvPr>
          <p:cNvSpPr txBox="1"/>
          <p:nvPr/>
        </p:nvSpPr>
        <p:spPr>
          <a:xfrm>
            <a:off x="725424" y="733822"/>
            <a:ext cx="3794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소스 코드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실행가능한코드</a:t>
            </a:r>
            <a:r>
              <a:rPr kumimoji="1" lang="en-US" altLang="ko-KR" dirty="0"/>
              <a:t>(0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1)</a:t>
            </a:r>
            <a:endParaRPr kumimoji="1"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84AC693-7974-4B41-A119-431C28D1F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776" y="4255278"/>
            <a:ext cx="3524036" cy="18288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FC9133F-B197-BB47-A901-2A9ADA89A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5134" y="1703340"/>
            <a:ext cx="3073400" cy="18288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E624405-F698-7648-B316-27DDCC952A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863" y="1703340"/>
            <a:ext cx="2050869" cy="18288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C133A27-93FD-9E4F-9380-CF3711205D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07482" y="4255278"/>
            <a:ext cx="2725913" cy="165303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EECD420-C595-5549-B7F1-17C00D3590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2738" y="1703340"/>
            <a:ext cx="3735390" cy="1827744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2054F8B5-6D05-6242-AD7A-3AD57C2F5C09}"/>
              </a:ext>
            </a:extLst>
          </p:cNvPr>
          <p:cNvSpPr/>
          <p:nvPr/>
        </p:nvSpPr>
        <p:spPr>
          <a:xfrm>
            <a:off x="680218" y="6311916"/>
            <a:ext cx="782726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/>
              <a:t>출처 </a:t>
            </a:r>
            <a:r>
              <a:rPr lang="en-US" altLang="ko-KR" sz="1100" dirty="0"/>
              <a:t>:</a:t>
            </a:r>
            <a:r>
              <a:rPr lang="ko-KR" altLang="en-US" sz="1100" dirty="0"/>
              <a:t> </a:t>
            </a:r>
            <a:r>
              <a:rPr lang="ko-KR" altLang="en-US" sz="1100" dirty="0" err="1"/>
              <a:t>https</a:t>
            </a:r>
            <a:r>
              <a:rPr lang="ko-KR" altLang="en-US" sz="1100" dirty="0"/>
              <a:t>://</a:t>
            </a:r>
            <a:r>
              <a:rPr lang="ko-KR" altLang="en-US" sz="1100" dirty="0" err="1"/>
              <a:t>audio-video.gnu.org</a:t>
            </a:r>
            <a:r>
              <a:rPr lang="ko-KR" altLang="en-US" sz="1100" dirty="0"/>
              <a:t>/</a:t>
            </a:r>
            <a:r>
              <a:rPr lang="ko-KR" altLang="en-US" sz="1100" dirty="0" err="1"/>
              <a:t>video</a:t>
            </a:r>
            <a:r>
              <a:rPr lang="ko-KR" altLang="en-US" sz="1100" dirty="0"/>
              <a:t>/2017-02-08--</a:t>
            </a:r>
            <a:r>
              <a:rPr lang="ko-KR" altLang="en-US" sz="1100" dirty="0" err="1"/>
              <a:t>rms</a:t>
            </a:r>
            <a:r>
              <a:rPr lang="ko-KR" altLang="en-US" sz="1100" dirty="0"/>
              <a:t>--</a:t>
            </a:r>
            <a:r>
              <a:rPr lang="ko-KR" altLang="en-US" sz="1100" dirty="0" err="1"/>
              <a:t>le-logiciel-libre</a:t>
            </a:r>
            <a:r>
              <a:rPr lang="ko-KR" altLang="en-US" sz="1100" dirty="0"/>
              <a:t>,-</a:t>
            </a:r>
            <a:r>
              <a:rPr lang="ko-KR" altLang="en-US" sz="1100" dirty="0" err="1"/>
              <a:t>la-conception-libre-du-materiel</a:t>
            </a:r>
            <a:r>
              <a:rPr lang="ko-KR" altLang="en-US" sz="1100" dirty="0"/>
              <a:t>--</a:t>
            </a:r>
            <a:r>
              <a:rPr lang="ko-KR" altLang="en-US" sz="1100" dirty="0" err="1"/>
              <a:t>rennes-france</a:t>
            </a:r>
            <a:r>
              <a:rPr lang="ko-KR" altLang="en-US" sz="1100" dirty="0"/>
              <a:t>--1.webm</a:t>
            </a:r>
          </a:p>
        </p:txBody>
      </p:sp>
    </p:spTree>
    <p:extLst>
      <p:ext uri="{BB962C8B-B14F-4D97-AF65-F5344CB8AC3E}">
        <p14:creationId xmlns:p14="http://schemas.microsoft.com/office/powerpoint/2010/main" val="3923259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90A623-EBEF-324B-8AF1-F4A2C7910722}"/>
              </a:ext>
            </a:extLst>
          </p:cNvPr>
          <p:cNvSpPr txBox="1"/>
          <p:nvPr/>
        </p:nvSpPr>
        <p:spPr>
          <a:xfrm>
            <a:off x="1578864" y="634722"/>
            <a:ext cx="45416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간단한 해결해야 할 문제를 정의해보세요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0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1</a:t>
            </a:r>
            <a:r>
              <a:rPr kumimoji="1" lang="ko-KR" altLang="en-US" dirty="0"/>
              <a:t>로 자신만의 규칙을 만들어 보세요</a:t>
            </a:r>
            <a:r>
              <a:rPr kumimoji="1" lang="en-US" altLang="ko-KR" dirty="0"/>
              <a:t>.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373027B-212D-C744-857D-B335A4F899C7}"/>
              </a:ext>
            </a:extLst>
          </p:cNvPr>
          <p:cNvSpPr/>
          <p:nvPr/>
        </p:nvSpPr>
        <p:spPr>
          <a:xfrm>
            <a:off x="1578864" y="1859280"/>
            <a:ext cx="9409978" cy="7498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4332C3-7CE2-3343-AF17-A9FF4E9D647E}"/>
              </a:ext>
            </a:extLst>
          </p:cNvPr>
          <p:cNvSpPr txBox="1"/>
          <p:nvPr/>
        </p:nvSpPr>
        <p:spPr>
          <a:xfrm>
            <a:off x="2919984" y="313334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FCF44D-AF67-F04B-8288-E288C02C2908}"/>
              </a:ext>
            </a:extLst>
          </p:cNvPr>
          <p:cNvSpPr txBox="1"/>
          <p:nvPr/>
        </p:nvSpPr>
        <p:spPr>
          <a:xfrm>
            <a:off x="1773936" y="1938528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00</a:t>
            </a:r>
            <a:r>
              <a:rPr kumimoji="1" lang="ko-KR" altLang="en-US" dirty="0"/>
              <a:t> </a:t>
            </a:r>
            <a:r>
              <a:rPr kumimoji="1" lang="en-US" altLang="ko-KR" dirty="0"/>
              <a:t>=</a:t>
            </a:r>
            <a:r>
              <a:rPr kumimoji="1" lang="ko-KR" altLang="en-US" dirty="0"/>
              <a:t>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2FB2EEA-4D0E-8348-8C15-560DFBE64F73}"/>
              </a:ext>
            </a:extLst>
          </p:cNvPr>
          <p:cNvSpPr/>
          <p:nvPr/>
        </p:nvSpPr>
        <p:spPr>
          <a:xfrm>
            <a:off x="1578864" y="2799326"/>
            <a:ext cx="9409978" cy="7498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C373A8-5B29-D244-89BB-884506E0F0B7}"/>
              </a:ext>
            </a:extLst>
          </p:cNvPr>
          <p:cNvSpPr txBox="1"/>
          <p:nvPr/>
        </p:nvSpPr>
        <p:spPr>
          <a:xfrm>
            <a:off x="1773936" y="287857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10</a:t>
            </a:r>
            <a:r>
              <a:rPr kumimoji="1" lang="ko-KR" altLang="en-US" dirty="0"/>
              <a:t> </a:t>
            </a:r>
            <a:r>
              <a:rPr kumimoji="1" lang="en-US" altLang="ko-KR" dirty="0"/>
              <a:t>=</a:t>
            </a:r>
            <a:r>
              <a:rPr kumimoji="1" lang="ko-KR" altLang="en-US" dirty="0"/>
              <a:t> 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8F4FE0C-5423-334C-B6F3-0802103986C3}"/>
              </a:ext>
            </a:extLst>
          </p:cNvPr>
          <p:cNvSpPr/>
          <p:nvPr/>
        </p:nvSpPr>
        <p:spPr>
          <a:xfrm>
            <a:off x="1578864" y="3692914"/>
            <a:ext cx="9409978" cy="7498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77C354-92C7-4049-A75E-23CB46996D91}"/>
              </a:ext>
            </a:extLst>
          </p:cNvPr>
          <p:cNvSpPr txBox="1"/>
          <p:nvPr/>
        </p:nvSpPr>
        <p:spPr>
          <a:xfrm>
            <a:off x="1773936" y="388315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01</a:t>
            </a:r>
            <a:r>
              <a:rPr kumimoji="1" lang="ko-KR" altLang="en-US" dirty="0"/>
              <a:t> </a:t>
            </a:r>
            <a:r>
              <a:rPr kumimoji="1" lang="en-US" altLang="ko-KR" dirty="0"/>
              <a:t>=</a:t>
            </a:r>
            <a:r>
              <a:rPr kumimoji="1" lang="ko-KR" altLang="en-US" dirty="0"/>
              <a:t> 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A55C034-1D5D-F041-B51C-061AAB13FD4E}"/>
              </a:ext>
            </a:extLst>
          </p:cNvPr>
          <p:cNvSpPr/>
          <p:nvPr/>
        </p:nvSpPr>
        <p:spPr>
          <a:xfrm>
            <a:off x="1578864" y="4741426"/>
            <a:ext cx="9409978" cy="7498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9052A8-0FDB-4247-89A9-D6321BCD1792}"/>
              </a:ext>
            </a:extLst>
          </p:cNvPr>
          <p:cNvSpPr txBox="1"/>
          <p:nvPr/>
        </p:nvSpPr>
        <p:spPr>
          <a:xfrm>
            <a:off x="1773936" y="493166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11</a:t>
            </a:r>
            <a:r>
              <a:rPr kumimoji="1" lang="ko-KR" altLang="en-US" dirty="0"/>
              <a:t> </a:t>
            </a:r>
            <a:r>
              <a:rPr kumimoji="1" lang="en-US" altLang="ko-KR" dirty="0"/>
              <a:t>=</a:t>
            </a:r>
            <a:r>
              <a:rPr kumimoji="1" lang="ko-KR" altLang="en-US" dirty="0"/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57F69A-6D52-5A4B-BD6A-B4F018E2762A}"/>
              </a:ext>
            </a:extLst>
          </p:cNvPr>
          <p:cNvSpPr txBox="1"/>
          <p:nvPr/>
        </p:nvSpPr>
        <p:spPr>
          <a:xfrm>
            <a:off x="336430" y="138023"/>
            <a:ext cx="2685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/>
              <a:t>동작규칙표</a:t>
            </a:r>
            <a:r>
              <a:rPr kumimoji="1" lang="ko-KR" altLang="en-US" dirty="0"/>
              <a:t> 만들기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CPU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32891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90A623-EBEF-324B-8AF1-F4A2C7910722}"/>
              </a:ext>
            </a:extLst>
          </p:cNvPr>
          <p:cNvSpPr txBox="1"/>
          <p:nvPr/>
        </p:nvSpPr>
        <p:spPr>
          <a:xfrm>
            <a:off x="1419678" y="913940"/>
            <a:ext cx="4217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추상화 계층구조 </a:t>
            </a:r>
            <a:r>
              <a:rPr kumimoji="1" lang="en-US" altLang="ko-KR" dirty="0"/>
              <a:t>=</a:t>
            </a:r>
            <a:r>
              <a:rPr kumimoji="1" lang="ko-KR" altLang="en-US" dirty="0"/>
              <a:t> 서로가 부품이 되다</a:t>
            </a:r>
            <a:endParaRPr kumimoji="1" lang="en-US" altLang="ko-KR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BC0A1DF-DDB2-F44A-A848-85D050F40DF5}"/>
              </a:ext>
            </a:extLst>
          </p:cNvPr>
          <p:cNvSpPr/>
          <p:nvPr/>
        </p:nvSpPr>
        <p:spPr>
          <a:xfrm>
            <a:off x="1530096" y="1644658"/>
            <a:ext cx="2840736" cy="7498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8D46DC8-F724-8D48-9BA1-A6B55A698267}"/>
              </a:ext>
            </a:extLst>
          </p:cNvPr>
          <p:cNvSpPr/>
          <p:nvPr/>
        </p:nvSpPr>
        <p:spPr>
          <a:xfrm>
            <a:off x="1530096" y="2552962"/>
            <a:ext cx="3358896" cy="7498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73FAEAB-8890-C341-B0C3-C7C90016D97D}"/>
              </a:ext>
            </a:extLst>
          </p:cNvPr>
          <p:cNvSpPr/>
          <p:nvPr/>
        </p:nvSpPr>
        <p:spPr>
          <a:xfrm>
            <a:off x="1530096" y="3461266"/>
            <a:ext cx="5053584" cy="13850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27CFE94-1AF6-8140-8023-336315080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3994" y="728130"/>
            <a:ext cx="3652248" cy="43994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47F5BE6-5C28-A348-A081-A31A50DAD6CD}"/>
              </a:ext>
            </a:extLst>
          </p:cNvPr>
          <p:cNvSpPr txBox="1"/>
          <p:nvPr/>
        </p:nvSpPr>
        <p:spPr>
          <a:xfrm>
            <a:off x="336430" y="138023"/>
            <a:ext cx="2574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/>
              <a:t>프로그램밍언어</a:t>
            </a:r>
            <a:r>
              <a:rPr kumimoji="1" lang="ko-KR" altLang="en-US" dirty="0"/>
              <a:t> 만들기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CB195B-0E9C-8949-BE1B-5D401A110232}"/>
              </a:ext>
            </a:extLst>
          </p:cNvPr>
          <p:cNvSpPr txBox="1"/>
          <p:nvPr/>
        </p:nvSpPr>
        <p:spPr>
          <a:xfrm>
            <a:off x="1623802" y="268534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자연어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9F281C-74E1-194A-B0F4-C8ACBA060B73}"/>
              </a:ext>
            </a:extLst>
          </p:cNvPr>
          <p:cNvSpPr txBox="1"/>
          <p:nvPr/>
        </p:nvSpPr>
        <p:spPr>
          <a:xfrm>
            <a:off x="1623802" y="366415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/>
              <a:t>기계여</a:t>
            </a:r>
            <a:endParaRPr kumimoji="1"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516F01B-FD29-3744-8EBD-24EB56B0D524}"/>
              </a:ext>
            </a:extLst>
          </p:cNvPr>
          <p:cNvSpPr/>
          <p:nvPr/>
        </p:nvSpPr>
        <p:spPr>
          <a:xfrm>
            <a:off x="6276886" y="5286098"/>
            <a:ext cx="55386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err="1"/>
              <a:t>https</a:t>
            </a:r>
            <a:r>
              <a:rPr lang="ko-KR" altLang="en-US" dirty="0"/>
              <a:t>://</a:t>
            </a:r>
            <a:r>
              <a:rPr lang="ko-KR" altLang="en-US" dirty="0" err="1"/>
              <a:t>www.tate.org.uk</a:t>
            </a:r>
            <a:r>
              <a:rPr lang="ko-KR" altLang="en-US" dirty="0"/>
              <a:t>/</a:t>
            </a:r>
            <a:r>
              <a:rPr lang="ko-KR" altLang="en-US" dirty="0" err="1"/>
              <a:t>art</a:t>
            </a:r>
            <a:r>
              <a:rPr lang="ko-KR" altLang="en-US" dirty="0"/>
              <a:t>/</a:t>
            </a:r>
            <a:r>
              <a:rPr lang="ko-KR" altLang="en-US" dirty="0" err="1"/>
              <a:t>art-terms</a:t>
            </a:r>
            <a:r>
              <a:rPr lang="ko-KR" altLang="en-US" dirty="0"/>
              <a:t>/</a:t>
            </a:r>
            <a:r>
              <a:rPr lang="ko-KR" altLang="en-US" dirty="0" err="1"/>
              <a:t>a</a:t>
            </a:r>
            <a:r>
              <a:rPr lang="ko-KR" altLang="en-US" dirty="0"/>
              <a:t>/</a:t>
            </a:r>
            <a:r>
              <a:rPr lang="ko-KR" altLang="en-US" dirty="0" err="1"/>
              <a:t>abstract-art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04F57A-83A5-B349-9101-F46DFD7ABEA9}"/>
              </a:ext>
            </a:extLst>
          </p:cNvPr>
          <p:cNvSpPr txBox="1"/>
          <p:nvPr/>
        </p:nvSpPr>
        <p:spPr>
          <a:xfrm>
            <a:off x="1623802" y="185584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소스코드</a:t>
            </a:r>
          </a:p>
        </p:txBody>
      </p:sp>
    </p:spTree>
    <p:extLst>
      <p:ext uri="{BB962C8B-B14F-4D97-AF65-F5344CB8AC3E}">
        <p14:creationId xmlns:p14="http://schemas.microsoft.com/office/powerpoint/2010/main" val="2409291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90A623-EBEF-324B-8AF1-F4A2C7910722}"/>
              </a:ext>
            </a:extLst>
          </p:cNvPr>
          <p:cNvSpPr txBox="1"/>
          <p:nvPr/>
        </p:nvSpPr>
        <p:spPr>
          <a:xfrm>
            <a:off x="1255776" y="957072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기계와 우리의 대화</a:t>
            </a:r>
            <a:endParaRPr kumimoji="1" lang="en-US" altLang="ko-KR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A4208B-3083-AB44-A391-A7585C1D319A}"/>
              </a:ext>
            </a:extLst>
          </p:cNvPr>
          <p:cNvSpPr txBox="1"/>
          <p:nvPr/>
        </p:nvSpPr>
        <p:spPr>
          <a:xfrm>
            <a:off x="2139022" y="1685036"/>
            <a:ext cx="3130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프로그래밍 언어 </a:t>
            </a:r>
            <a:r>
              <a:rPr kumimoji="1" lang="en-US" altLang="ko-KR" dirty="0"/>
              <a:t>=</a:t>
            </a:r>
            <a:r>
              <a:rPr kumimoji="1" lang="ko-KR" altLang="en-US" dirty="0"/>
              <a:t> 컴파일러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2F73AAE-FF07-AA46-854C-80B075644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6819" y="2150961"/>
            <a:ext cx="3735390" cy="1827744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DB7E0AC-BB7C-1E46-A961-F1BBE84B472F}"/>
              </a:ext>
            </a:extLst>
          </p:cNvPr>
          <p:cNvSpPr/>
          <p:nvPr/>
        </p:nvSpPr>
        <p:spPr>
          <a:xfrm>
            <a:off x="6885867" y="1141738"/>
            <a:ext cx="2541162" cy="49433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256262-EE47-4B4C-A86E-2AE8E14490E4}"/>
              </a:ext>
            </a:extLst>
          </p:cNvPr>
          <p:cNvSpPr txBox="1"/>
          <p:nvPr/>
        </p:nvSpPr>
        <p:spPr>
          <a:xfrm>
            <a:off x="7119257" y="132640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소스코드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7289CDC-B6C0-624A-9359-0F48FE7BF9E5}"/>
              </a:ext>
            </a:extLst>
          </p:cNvPr>
          <p:cNvSpPr/>
          <p:nvPr/>
        </p:nvSpPr>
        <p:spPr>
          <a:xfrm>
            <a:off x="9527764" y="1141738"/>
            <a:ext cx="2541162" cy="49433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B73D89-CCA0-DD4F-809E-BBC9D1979F7F}"/>
              </a:ext>
            </a:extLst>
          </p:cNvPr>
          <p:cNvSpPr txBox="1"/>
          <p:nvPr/>
        </p:nvSpPr>
        <p:spPr>
          <a:xfrm>
            <a:off x="9761154" y="132640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코드</a:t>
            </a:r>
          </a:p>
        </p:txBody>
      </p:sp>
    </p:spTree>
    <p:extLst>
      <p:ext uri="{BB962C8B-B14F-4D97-AF65-F5344CB8AC3E}">
        <p14:creationId xmlns:p14="http://schemas.microsoft.com/office/powerpoint/2010/main" val="3768564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90A623-EBEF-324B-8AF1-F4A2C7910722}"/>
              </a:ext>
            </a:extLst>
          </p:cNvPr>
          <p:cNvSpPr txBox="1"/>
          <p:nvPr/>
        </p:nvSpPr>
        <p:spPr>
          <a:xfrm>
            <a:off x="1255776" y="957072"/>
            <a:ext cx="3918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식사하는 철학자 </a:t>
            </a:r>
            <a:r>
              <a:rPr kumimoji="1" lang="en-US" altLang="ko-KR" dirty="0"/>
              <a:t>=</a:t>
            </a:r>
            <a:r>
              <a:rPr kumimoji="1" lang="ko-KR" altLang="en-US" dirty="0"/>
              <a:t> 자원관리 </a:t>
            </a:r>
            <a:r>
              <a:rPr kumimoji="1" lang="en-US" altLang="ko-KR" dirty="0"/>
              <a:t>=</a:t>
            </a:r>
            <a:r>
              <a:rPr kumimoji="1" lang="ko-KR" altLang="en-US" dirty="0"/>
              <a:t> 체계</a:t>
            </a:r>
            <a:endParaRPr kumimoji="1"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3BB0749-265A-E242-B330-8DEBF7EF3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899" y="1994349"/>
            <a:ext cx="4308339" cy="2612637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C732F7AC-3E1C-9346-885F-10C44716F3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7274" y="1326404"/>
            <a:ext cx="4222405" cy="4425351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518004BE-8C69-1745-B321-D3FBF2A93D42}"/>
              </a:ext>
            </a:extLst>
          </p:cNvPr>
          <p:cNvSpPr/>
          <p:nvPr/>
        </p:nvSpPr>
        <p:spPr>
          <a:xfrm>
            <a:off x="5731238" y="6142701"/>
            <a:ext cx="6096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000" dirty="0" err="1"/>
              <a:t>https</a:t>
            </a:r>
            <a:r>
              <a:rPr lang="ko-KR" altLang="en-US" sz="1000" dirty="0"/>
              <a:t>://</a:t>
            </a:r>
            <a:r>
              <a:rPr lang="ko-KR" altLang="en-US" sz="1000" dirty="0" err="1"/>
              <a:t>ko.wikipedia.org</a:t>
            </a:r>
            <a:r>
              <a:rPr lang="ko-KR" altLang="en-US" sz="1000" dirty="0"/>
              <a:t>/</a:t>
            </a:r>
            <a:r>
              <a:rPr lang="ko-KR" altLang="en-US" sz="1000" dirty="0" err="1"/>
              <a:t>wiki</a:t>
            </a:r>
            <a:r>
              <a:rPr lang="ko-KR" altLang="en-US" sz="1000" dirty="0"/>
              <a:t>/%EC%8B%9D%EC%82%AC%ED%95%98%EB%8A%94_%EC%B2%A0%ED%95%99%EC%9E%90%EB%93%A4_%EB%AC%B8%EC%A0%9C#/</a:t>
            </a:r>
            <a:r>
              <a:rPr lang="ko-KR" altLang="en-US" sz="1000" dirty="0" err="1"/>
              <a:t>media</a:t>
            </a:r>
            <a:r>
              <a:rPr lang="ko-KR" altLang="en-US" sz="1000" dirty="0"/>
              <a:t>/</a:t>
            </a:r>
            <a:r>
              <a:rPr lang="ko-KR" altLang="en-US" sz="1000" dirty="0" err="1"/>
              <a:t>File:An_illustration_of_the_dining_philosophers_problem.png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935145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2328</TotalTime>
  <Words>479</Words>
  <Application>Microsoft Macintosh PowerPoint</Application>
  <PresentationFormat>와이드스크린</PresentationFormat>
  <Paragraphs>71</Paragraphs>
  <Slides>12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DURU KANG</dc:creator>
  <cp:lastModifiedBy>DURU KANG</cp:lastModifiedBy>
  <cp:revision>66</cp:revision>
  <dcterms:created xsi:type="dcterms:W3CDTF">2018-09-13T11:27:35Z</dcterms:created>
  <dcterms:modified xsi:type="dcterms:W3CDTF">2018-09-17T04:40:48Z</dcterms:modified>
</cp:coreProperties>
</file>

<file path=docProps/thumbnail.jpeg>
</file>